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62" r:id="rId6"/>
    <p:sldId id="258" r:id="rId7"/>
    <p:sldId id="272" r:id="rId8"/>
    <p:sldId id="260" r:id="rId9"/>
    <p:sldId id="259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19" autoAdjust="0"/>
  </p:normalViewPr>
  <p:slideViewPr>
    <p:cSldViewPr snapToGrid="0">
      <p:cViewPr varScale="1">
        <p:scale>
          <a:sx n="77" d="100"/>
          <a:sy n="77" d="100"/>
        </p:scale>
        <p:origin x="1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website.com/mypics/boat1.jpg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lack_friction/529652155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HTML tags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Introduction to web design bootcamp – University of Limerick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6F40D-70D0-4AF4-83CB-AC8A4DA60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993" y="653735"/>
            <a:ext cx="7504471" cy="465821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&lt;table&gt;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&lt;tr&gt;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&lt;td&gt;Colors&lt;/td&gt;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&lt;td&gt;Red&lt;/td&gt;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&lt;td&gt;Green&lt;/td&gt;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&lt;td&gt;Blue&lt;/td&gt;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&lt;/tr&gt;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&lt;tr&gt;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&lt;td&gt;Cities&lt;/td&gt;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&lt;td&gt;Cork&lt;/td&gt;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&lt;td&gt;Limerick&lt;/td&gt;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&lt;td&gt;Dublin &lt;/td&gt;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&lt;/tr&gt;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&lt;/table&gt;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85B73-4250-4542-84D6-CA8C34042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cap="small" dirty="0">
                <a:latin typeface="+mj-lt"/>
              </a:rPr>
              <a:t>Table examples</a:t>
            </a:r>
            <a:endParaRPr lang="en-IE" sz="2800" cap="small" dirty="0"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DD9148-F6F3-481E-94EB-58B74FD20958}"/>
              </a:ext>
            </a:extLst>
          </p:cNvPr>
          <p:cNvSpPr txBox="1">
            <a:spLocks/>
          </p:cNvSpPr>
          <p:nvPr/>
        </p:nvSpPr>
        <p:spPr>
          <a:xfrm>
            <a:off x="7721372" y="1179829"/>
            <a:ext cx="4053093" cy="465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EDA13358-17A0-4CF6-80AD-0AAF7EACB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37493"/>
              </p:ext>
            </p:extLst>
          </p:nvPr>
        </p:nvGraphicFramePr>
        <p:xfrm>
          <a:off x="4269993" y="5467205"/>
          <a:ext cx="750447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118">
                  <a:extLst>
                    <a:ext uri="{9D8B030D-6E8A-4147-A177-3AD203B41FA5}">
                      <a16:colId xmlns:a16="http://schemas.microsoft.com/office/drawing/2014/main" val="884690977"/>
                    </a:ext>
                  </a:extLst>
                </a:gridCol>
                <a:gridCol w="1876118">
                  <a:extLst>
                    <a:ext uri="{9D8B030D-6E8A-4147-A177-3AD203B41FA5}">
                      <a16:colId xmlns:a16="http://schemas.microsoft.com/office/drawing/2014/main" val="3393333789"/>
                    </a:ext>
                  </a:extLst>
                </a:gridCol>
                <a:gridCol w="1876118">
                  <a:extLst>
                    <a:ext uri="{9D8B030D-6E8A-4147-A177-3AD203B41FA5}">
                      <a16:colId xmlns:a16="http://schemas.microsoft.com/office/drawing/2014/main" val="1330274226"/>
                    </a:ext>
                  </a:extLst>
                </a:gridCol>
                <a:gridCol w="1876118">
                  <a:extLst>
                    <a:ext uri="{9D8B030D-6E8A-4147-A177-3AD203B41FA5}">
                      <a16:colId xmlns:a16="http://schemas.microsoft.com/office/drawing/2014/main" val="3906907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Colors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11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Cities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Limerick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Dublin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851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37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66F0-3DB8-45D3-9A61-0F498179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2" y="2647727"/>
            <a:ext cx="3031852" cy="1722419"/>
          </a:xfrm>
        </p:spPr>
        <p:txBody>
          <a:bodyPr anchor="ctr" anchorCtr="0">
            <a:normAutofit/>
          </a:bodyPr>
          <a:lstStyle/>
          <a:p>
            <a:r>
              <a:rPr lang="en-IE" sz="2800" cap="small" dirty="0"/>
              <a:t>I</a:t>
            </a:r>
            <a:r>
              <a:rPr lang="en-IE" sz="2800" cap="small" dirty="0">
                <a:solidFill>
                  <a:srgbClr val="FFFFFF"/>
                </a:solidFill>
              </a:rPr>
              <a:t>mages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8A2FE-AC9D-428B-A0CA-BAE7A1D406E4}"/>
              </a:ext>
            </a:extLst>
          </p:cNvPr>
          <p:cNvSpPr txBox="1"/>
          <p:nvPr/>
        </p:nvSpPr>
        <p:spPr>
          <a:xfrm>
            <a:off x="4303059" y="640913"/>
            <a:ext cx="74170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Pictures (or images or visuals – however you refer to them) are a vital part of an attractive website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We use the &lt;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img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 /&gt; tag  (another tag with no closing tag) to indicate an image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It requires attributes to work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Attributes are modifiers to a basic tag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We use the </a:t>
            </a:r>
            <a:r>
              <a:rPr lang="en-US" sz="2400" b="1" i="1" dirty="0" err="1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src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 attribute to indicate where the image is located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We also need to provide an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alt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 attribute as alternate text to describe the image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667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66F0-3DB8-45D3-9A61-0F498179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2" y="2647727"/>
            <a:ext cx="3031852" cy="1722419"/>
          </a:xfrm>
        </p:spPr>
        <p:txBody>
          <a:bodyPr anchor="ctr" anchorCtr="0">
            <a:normAutofit/>
          </a:bodyPr>
          <a:lstStyle/>
          <a:p>
            <a:r>
              <a:rPr lang="en-IE" sz="2800" cap="small" dirty="0"/>
              <a:t>I</a:t>
            </a:r>
            <a:r>
              <a:rPr lang="en-IE" sz="2800" cap="small" dirty="0">
                <a:solidFill>
                  <a:srgbClr val="FFFFFF"/>
                </a:solidFill>
              </a:rPr>
              <a:t>mages</a:t>
            </a:r>
            <a:br>
              <a:rPr lang="en-IE" sz="2800" cap="small" dirty="0">
                <a:solidFill>
                  <a:srgbClr val="FFFFFF"/>
                </a:solidFill>
              </a:rPr>
            </a:br>
            <a:r>
              <a:rPr lang="en-IE" sz="2800" cap="small" dirty="0" err="1">
                <a:solidFill>
                  <a:srgbClr val="FFFFFF"/>
                </a:solidFill>
              </a:rPr>
              <a:t>src</a:t>
            </a:r>
            <a:r>
              <a:rPr lang="en-IE" sz="2800" cap="small" dirty="0">
                <a:solidFill>
                  <a:srgbClr val="FFFFFF"/>
                </a:solidFill>
              </a:rPr>
              <a:t> attribute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8A2FE-AC9D-428B-A0CA-BAE7A1D406E4}"/>
              </a:ext>
            </a:extLst>
          </p:cNvPr>
          <p:cNvSpPr txBox="1"/>
          <p:nvPr/>
        </p:nvSpPr>
        <p:spPr>
          <a:xfrm>
            <a:off x="4303059" y="640913"/>
            <a:ext cx="74170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We have two ways of indicating the location of an image: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Absolute address – the full path to the file e.g.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  <a:hlinkClick r:id="rId2"/>
              </a:rPr>
              <a:t>http://www.mywebsite.com/mypics/boat1.jpg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Relative address – the address relative to the page we are on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if our webpage is located in a folder called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cybercamp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 and our picture (boat1.jpg) is located in the same folder the path would be boat1.jpg. 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If it was in a sub folder called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mypics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 then the path would be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mypics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/boat1.jpg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080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66F0-3DB8-45D3-9A61-0F498179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2" y="2647727"/>
            <a:ext cx="3031852" cy="1722419"/>
          </a:xfrm>
        </p:spPr>
        <p:txBody>
          <a:bodyPr anchor="ctr" anchorCtr="0">
            <a:normAutofit/>
          </a:bodyPr>
          <a:lstStyle/>
          <a:p>
            <a:r>
              <a:rPr lang="en-IE" sz="2800" cap="small" dirty="0">
                <a:solidFill>
                  <a:srgbClr val="FFFFFF"/>
                </a:solidFill>
              </a:rPr>
              <a:t>Links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8A2FE-AC9D-428B-A0CA-BAE7A1D406E4}"/>
              </a:ext>
            </a:extLst>
          </p:cNvPr>
          <p:cNvSpPr txBox="1"/>
          <p:nvPr/>
        </p:nvSpPr>
        <p:spPr>
          <a:xfrm>
            <a:off x="4303059" y="640913"/>
            <a:ext cx="7417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Finally, the one things that makes the Internet a net(work) is the ability to move from one page to the next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We accomplish this using the 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anchor tag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The anchor tag has an attribute </a:t>
            </a:r>
            <a:r>
              <a:rPr lang="en-US" sz="2400" b="1" i="1" dirty="0" err="1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href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 which tells us where clicking on the link will take us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Just like </a:t>
            </a:r>
            <a:r>
              <a:rPr lang="en-US" sz="2400" b="1" i="1" dirty="0" err="1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src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 attribute in &lt;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img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tag, can be an absolute or relative address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The content inside the 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tag is what we can click on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8177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66F0-3DB8-45D3-9A61-0F498179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2" y="2647727"/>
            <a:ext cx="3031852" cy="1722419"/>
          </a:xfrm>
        </p:spPr>
        <p:txBody>
          <a:bodyPr anchor="ctr" anchorCtr="0">
            <a:normAutofit/>
          </a:bodyPr>
          <a:lstStyle/>
          <a:p>
            <a:r>
              <a:rPr lang="en-IE" sz="2800" cap="small" dirty="0">
                <a:solidFill>
                  <a:srgbClr val="FFFFFF"/>
                </a:solidFill>
              </a:rPr>
              <a:t>Other useful basic tags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8A2FE-AC9D-428B-A0CA-BAE7A1D406E4}"/>
              </a:ext>
            </a:extLst>
          </p:cNvPr>
          <p:cNvSpPr txBox="1"/>
          <p:nvPr/>
        </p:nvSpPr>
        <p:spPr>
          <a:xfrm>
            <a:off x="4303059" y="640913"/>
            <a:ext cx="741707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Other tags we’ll be using in this section that we’ll find useful are:</a:t>
            </a:r>
            <a:endParaRPr lang="en-IE" sz="2400" dirty="0">
              <a:solidFill>
                <a:schemeClr val="tx2">
                  <a:lumMod val="75000"/>
                </a:schemeClr>
              </a:solidFill>
              <a:latin typeface="Avenir Next LT Pro" panose="020B05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IE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div</a:t>
            </a:r>
            <a:r>
              <a:rPr lang="en-IE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- the division tag – used to indicate a section of the page – useful for layout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IE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span</a:t>
            </a:r>
            <a:r>
              <a:rPr lang="en-IE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- the span tag used to ‘highlight’ a piece of content – useful for CSS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Form tags – multiple tags here – used for getting user input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HTML entities – not tags but used for characters that would otherwise cause problems or cannot be easily written using the keyboard: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&amp;copy; for the copyright character (©)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&amp;</a:t>
            </a:r>
            <a:r>
              <a:rPr lang="en-IE" sz="2400" dirty="0" err="1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lt</a:t>
            </a:r>
            <a:r>
              <a:rPr lang="en-IE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; for when we actually want a &lt; character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3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66F0-3DB8-45D3-9A61-0F498179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2" y="2647727"/>
            <a:ext cx="3031852" cy="1722419"/>
          </a:xfrm>
        </p:spPr>
        <p:txBody>
          <a:bodyPr anchor="ctr" anchorCtr="0">
            <a:normAutofit/>
          </a:bodyPr>
          <a:lstStyle/>
          <a:p>
            <a:r>
              <a:rPr lang="en-IE" sz="2800" cap="small" dirty="0">
                <a:solidFill>
                  <a:srgbClr val="FFFFFF"/>
                </a:solidFill>
              </a:rPr>
              <a:t>First assignment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8A2FE-AC9D-428B-A0CA-BAE7A1D406E4}"/>
              </a:ext>
            </a:extLst>
          </p:cNvPr>
          <p:cNvSpPr txBox="1"/>
          <p:nvPr/>
        </p:nvSpPr>
        <p:spPr>
          <a:xfrm>
            <a:off x="4303059" y="640913"/>
            <a:ext cx="74170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On the following slide you will find an image of a finished webpage.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Your task is to create a website that as closely as possible matches to the webpage shown on the slide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You will need to download the image from the lesson page called boat1.jpg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You will also need the links to the two other images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Use the MDN (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  <a:hlinkClick r:id="rId2"/>
              </a:rPr>
              <a:t>Mozilla Developer Network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) website to find out how to add alt text and titles to images. Also how to use attributes to set the width and height of pictures.</a:t>
            </a:r>
          </a:p>
        </p:txBody>
      </p:sp>
    </p:spTree>
    <p:extLst>
      <p:ext uri="{BB962C8B-B14F-4D97-AF65-F5344CB8AC3E}">
        <p14:creationId xmlns:p14="http://schemas.microsoft.com/office/powerpoint/2010/main" val="61981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E8C1A5-7934-4E04-B966-73835EE66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2" y="649058"/>
            <a:ext cx="10009602" cy="60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2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F0F23-948E-4009-A89C-12072476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Main Points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DEA8D-59F9-4B57-ADE7-6D8A3B54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 lnSpcReduction="10000"/>
          </a:bodyPr>
          <a:lstStyle/>
          <a:p>
            <a:r>
              <a:rPr lang="en-IE" cap="small" dirty="0">
                <a:solidFill>
                  <a:srgbClr val="FFFFFF"/>
                </a:solidFill>
              </a:rPr>
              <a:t>The why of tags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The Basic Rules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Common text tags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Text Formatting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Lists and Tables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Images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Links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Other useful tags</a:t>
            </a:r>
          </a:p>
          <a:p>
            <a:r>
              <a:rPr lang="en-IE" cap="small" dirty="0">
                <a:solidFill>
                  <a:srgbClr val="FFFFFF"/>
                </a:solidFill>
              </a:rPr>
              <a:t>Assignment</a:t>
            </a:r>
          </a:p>
          <a:p>
            <a:endParaRPr lang="en-IE" cap="small" dirty="0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90E7358-80FE-452F-BDA1-7662AA068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485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3D1C5-424E-403A-872C-EB023BFBA73F}"/>
              </a:ext>
            </a:extLst>
          </p:cNvPr>
          <p:cNvSpPr txBox="1"/>
          <p:nvPr/>
        </p:nvSpPr>
        <p:spPr>
          <a:xfrm>
            <a:off x="9383922" y="6190510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www.flickr.com/photos/black_friction/529652155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14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5231196"/>
          </a:xfrm>
        </p:spPr>
        <p:txBody>
          <a:bodyPr anchor="ctr" anchorCtr="0">
            <a:normAutofit/>
          </a:bodyPr>
          <a:lstStyle/>
          <a:p>
            <a:r>
              <a:rPr lang="en-IE" sz="3200" cap="small" dirty="0">
                <a:solidFill>
                  <a:srgbClr val="FFFFFF"/>
                </a:solidFill>
              </a:rPr>
              <a:t>The Why of Tags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89026-D206-4553-B752-293A78C36DCE}"/>
              </a:ext>
            </a:extLst>
          </p:cNvPr>
          <p:cNvSpPr txBox="1"/>
          <p:nvPr/>
        </p:nvSpPr>
        <p:spPr>
          <a:xfrm>
            <a:off x="4401626" y="905232"/>
            <a:ext cx="728104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In the beginning, we only had HTML to write webpages so it had to do everything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Content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Appearance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Layout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As we’ve progressed we’ve tried to separate out the content from the appearance and layout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HTML tags are used to provide structure and meaning to the content – specific tags indicating the content has a specific purpose/meaning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CSS will control the appearance and layout (more on this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5231196"/>
          </a:xfrm>
        </p:spPr>
        <p:txBody>
          <a:bodyPr anchor="ctr" anchorCtr="0">
            <a:normAutofit/>
          </a:bodyPr>
          <a:lstStyle/>
          <a:p>
            <a:r>
              <a:rPr lang="en-IE" sz="3200" cap="small" dirty="0">
                <a:solidFill>
                  <a:srgbClr val="FFFFFF"/>
                </a:solidFill>
              </a:rPr>
              <a:t>The Basic Rules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89026-D206-4553-B752-293A78C36DCE}"/>
              </a:ext>
            </a:extLst>
          </p:cNvPr>
          <p:cNvSpPr txBox="1"/>
          <p:nvPr/>
        </p:nvSpPr>
        <p:spPr>
          <a:xfrm>
            <a:off x="4401626" y="905232"/>
            <a:ext cx="72810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Most tags come in pairs – an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highlight>
                  <a:srgbClr val="FFFF00"/>
                </a:highlight>
                <a:latin typeface="Avenir Next LT Pro" panose="020B0504020202020204" pitchFamily="34" charset="0"/>
              </a:rPr>
              <a:t>opening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 and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highlight>
                  <a:srgbClr val="00FFFF"/>
                </a:highlight>
                <a:latin typeface="Avenir Next LT Pro" panose="020B0504020202020204" pitchFamily="34" charset="0"/>
              </a:rPr>
              <a:t>closing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 tag (we’ll mention the few exceptions as we encounter them)</a:t>
            </a:r>
            <a:endParaRPr lang="en-US" sz="2400" dirty="0">
              <a:solidFill>
                <a:schemeClr val="bg2">
                  <a:lumMod val="75000"/>
                </a:schemeClr>
              </a:solidFill>
              <a:highlight>
                <a:srgbClr val="FFFF00"/>
              </a:highlight>
              <a:latin typeface="Avenir Next LT Pro" panose="020B0504020202020204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highlight>
                  <a:srgbClr val="FFFF00"/>
                </a:highlight>
                <a:latin typeface="Avenir Next LT Pro" panose="020B0504020202020204" pitchFamily="34" charset="0"/>
              </a:rPr>
              <a:t>&lt;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highlight>
                  <a:srgbClr val="FFFF00"/>
                </a:highlight>
                <a:latin typeface="Avenir Next LT Pro" panose="020B0504020202020204" pitchFamily="34" charset="0"/>
              </a:rPr>
              <a:t>tagname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highlight>
                  <a:srgbClr val="FFFF00"/>
                </a:highlight>
                <a:latin typeface="Avenir Next LT Pro" panose="020B0504020202020204" pitchFamily="34" charset="0"/>
              </a:rPr>
              <a:t>&gt;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 content here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highlight>
                  <a:srgbClr val="00FFFF"/>
                </a:highlight>
                <a:latin typeface="Avenir Next LT Pro" panose="020B0504020202020204" pitchFamily="34" charset="0"/>
              </a:rPr>
              <a:t>&lt;/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highlight>
                  <a:srgbClr val="00FFFF"/>
                </a:highlight>
                <a:latin typeface="Avenir Next LT Pro" panose="020B0504020202020204" pitchFamily="34" charset="0"/>
              </a:rPr>
              <a:t>tagname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highlight>
                  <a:srgbClr val="00FFFF"/>
                </a:highlight>
                <a:latin typeface="Avenir Next LT Pro" panose="020B0504020202020204" pitchFamily="34" charset="0"/>
              </a:rPr>
              <a:t>&gt;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Tags come in two varieties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Block level – force next content below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0"/>
              </a:rPr>
              <a:t>Inline – do not interrupt the flow of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2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E1236-D2FC-4658-9D63-57AA8161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5353871"/>
          </a:xfrm>
        </p:spPr>
        <p:txBody>
          <a:bodyPr anchor="ctr" anchorCtr="0">
            <a:normAutofit/>
          </a:bodyPr>
          <a:lstStyle/>
          <a:p>
            <a:r>
              <a:rPr lang="en-IE" sz="3200" cap="small" dirty="0">
                <a:solidFill>
                  <a:srgbClr val="FFFFFF"/>
                </a:solidFill>
              </a:rPr>
              <a:t>Common Text tags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B86D6-28C5-43D4-9FA3-0D616D6A42C1}"/>
              </a:ext>
            </a:extLst>
          </p:cNvPr>
          <p:cNvSpPr txBox="1"/>
          <p:nvPr/>
        </p:nvSpPr>
        <p:spPr>
          <a:xfrm>
            <a:off x="4290328" y="959093"/>
            <a:ext cx="750363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h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x&gt; – heading tags where x is a value from 1 (largest) to 6 (smallest) – used to indicate a heading (and its importance)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p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&gt; - paragraph tag – used to indicate paragraphs of text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b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&gt; - bold text (replaced by &lt;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strong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&gt; tag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i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&gt; - italics text (replaced by &lt;</a:t>
            </a: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em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&gt; tag)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u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&gt; - underline text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br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 /&gt; - creates a line break – this tag has no closing tag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hr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</a:rPr>
              <a:t> /&gt; - creates a horizontal rule – this tag has no closing tag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25000"/>
                </a:schemeClr>
              </a:solidFill>
              <a:latin typeface="Avenir Next LT Pro" panose="020B0504020202020204" pitchFamily="34" charset="0"/>
            </a:endParaRPr>
          </a:p>
          <a:p>
            <a:pPr>
              <a:spcAft>
                <a:spcPts val="1800"/>
              </a:spcAft>
            </a:pPr>
            <a:endParaRPr lang="en-US" sz="2800" dirty="0">
              <a:solidFill>
                <a:schemeClr val="tx2">
                  <a:lumMod val="25000"/>
                </a:schemeClr>
              </a:solidFill>
              <a:latin typeface="Avenir Next LT Pro" panose="020B05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2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24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8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90973-5AA8-4706-9BD4-5DD8E55E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IE" sz="3200" cap="small" dirty="0">
                <a:solidFill>
                  <a:srgbClr val="FFFFFF"/>
                </a:solidFill>
              </a:rPr>
              <a:t>(Other) Text Formatting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FDDE3-D5ED-431F-8989-7D6AD2368FCC}"/>
              </a:ext>
            </a:extLst>
          </p:cNvPr>
          <p:cNvSpPr txBox="1"/>
          <p:nvPr/>
        </p:nvSpPr>
        <p:spPr>
          <a:xfrm>
            <a:off x="4290328" y="1114179"/>
            <a:ext cx="750363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strike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- strike through text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sup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- superscript text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sub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- subscript text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small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- small text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big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- big text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pre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- preformatted text (doesn’t ignore whitespace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blockquote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- blockquote</a:t>
            </a:r>
          </a:p>
        </p:txBody>
      </p:sp>
    </p:spTree>
    <p:extLst>
      <p:ext uri="{BB962C8B-B14F-4D97-AF65-F5344CB8AC3E}">
        <p14:creationId xmlns:p14="http://schemas.microsoft.com/office/powerpoint/2010/main" val="75290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66F0-3DB8-45D3-9A61-0F498179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2" y="2647727"/>
            <a:ext cx="3031852" cy="1722419"/>
          </a:xfrm>
        </p:spPr>
        <p:txBody>
          <a:bodyPr anchor="ctr" anchorCtr="0">
            <a:normAutofit/>
          </a:bodyPr>
          <a:lstStyle/>
          <a:p>
            <a:r>
              <a:rPr lang="en-IE" sz="2800" cap="small" dirty="0">
                <a:solidFill>
                  <a:srgbClr val="FFFFFF"/>
                </a:solidFill>
              </a:rPr>
              <a:t>Lists and tables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8A2FE-AC9D-428B-A0CA-BAE7A1D406E4}"/>
              </a:ext>
            </a:extLst>
          </p:cNvPr>
          <p:cNvSpPr txBox="1"/>
          <p:nvPr/>
        </p:nvSpPr>
        <p:spPr>
          <a:xfrm>
            <a:off x="4303059" y="640913"/>
            <a:ext cx="74170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Lists and tables are examples of composite tags (tags that need other tags to work)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For lists we have two sets of tags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One to indicate the list type</a:t>
            </a:r>
          </a:p>
          <a:p>
            <a:pPr marL="1200150" lvl="2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ol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- ordered lists</a:t>
            </a:r>
          </a:p>
          <a:p>
            <a:pPr marL="1200150" lvl="2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ul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- unordered lists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The other for each of the list items</a:t>
            </a:r>
          </a:p>
          <a:p>
            <a:pPr marL="1200150" lvl="2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li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 list item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548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6F40D-70D0-4AF4-83CB-AC8A4DA60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929" y="1179829"/>
            <a:ext cx="2602162" cy="46582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Unordered list example</a:t>
            </a:r>
          </a:p>
          <a:p>
            <a:pPr marL="0" indent="0">
              <a:buNone/>
            </a:pPr>
            <a:r>
              <a:rPr lang="en-US" dirty="0"/>
              <a:t>&lt;ul&gt;</a:t>
            </a:r>
          </a:p>
          <a:p>
            <a:pPr marL="0" indent="0">
              <a:buNone/>
            </a:pPr>
            <a:r>
              <a:rPr lang="en-US" dirty="0"/>
              <a:t>	&lt;li&gt;Red&lt;/li&gt;</a:t>
            </a:r>
          </a:p>
          <a:p>
            <a:pPr marL="0" indent="0">
              <a:buNone/>
            </a:pPr>
            <a:r>
              <a:rPr lang="en-US" dirty="0"/>
              <a:t>	&lt;li&gt;Green&lt;/li&gt;</a:t>
            </a:r>
          </a:p>
          <a:p>
            <a:pPr marL="0" indent="0">
              <a:buNone/>
            </a:pPr>
            <a:r>
              <a:rPr lang="en-US" dirty="0"/>
              <a:t>	&lt;li&gt;Blue&lt;/li&gt;</a:t>
            </a:r>
            <a:endParaRPr lang="en-IE" dirty="0"/>
          </a:p>
          <a:p>
            <a:pPr marL="0" indent="0">
              <a:buNone/>
            </a:pPr>
            <a:r>
              <a:rPr lang="en-IE" dirty="0"/>
              <a:t>&lt;/ul&gt;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Red</a:t>
            </a:r>
          </a:p>
          <a:p>
            <a:r>
              <a:rPr lang="en-IE" dirty="0"/>
              <a:t>Green</a:t>
            </a:r>
          </a:p>
          <a:p>
            <a:r>
              <a:rPr lang="en-IE" dirty="0"/>
              <a:t>Blue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85B73-4250-4542-84D6-CA8C34042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cap="small" dirty="0">
                <a:latin typeface="+mj-lt"/>
              </a:rPr>
              <a:t>List examples</a:t>
            </a:r>
            <a:endParaRPr lang="en-IE" sz="2800" cap="small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667BCA-A4C2-44E6-8A0F-12B81258CCB9}"/>
              </a:ext>
            </a:extLst>
          </p:cNvPr>
          <p:cNvSpPr txBox="1">
            <a:spLocks/>
          </p:cNvSpPr>
          <p:nvPr/>
        </p:nvSpPr>
        <p:spPr>
          <a:xfrm>
            <a:off x="8604311" y="1179829"/>
            <a:ext cx="2602162" cy="465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b="1" dirty="0">
                <a:solidFill>
                  <a:srgbClr val="00B050"/>
                </a:solidFill>
              </a:rPr>
              <a:t>Ordered list example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dirty="0"/>
              <a:t>&lt;</a:t>
            </a:r>
            <a:r>
              <a:rPr lang="en-US" dirty="0" err="1"/>
              <a:t>ol</a:t>
            </a:r>
            <a:r>
              <a:rPr lang="en-US" dirty="0"/>
              <a:t>&gt;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dirty="0"/>
              <a:t>	&lt;li&gt;Red&lt;/li&gt;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dirty="0"/>
              <a:t>	&lt;li&gt;Green&lt;/li&gt;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dirty="0"/>
              <a:t>	&lt;li&gt;Blue&lt;/li&gt;</a:t>
            </a:r>
            <a:endParaRPr lang="en-IE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IE" dirty="0"/>
              <a:t>&lt;/</a:t>
            </a:r>
            <a:r>
              <a:rPr lang="en-IE" dirty="0" err="1"/>
              <a:t>ol</a:t>
            </a:r>
            <a:r>
              <a:rPr lang="en-IE" dirty="0"/>
              <a:t>&gt;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IE" dirty="0"/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Red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Green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66F0-3DB8-45D3-9A61-0F498179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2" y="2647727"/>
            <a:ext cx="3031852" cy="1722419"/>
          </a:xfrm>
        </p:spPr>
        <p:txBody>
          <a:bodyPr anchor="ctr" anchorCtr="0">
            <a:normAutofit/>
          </a:bodyPr>
          <a:lstStyle/>
          <a:p>
            <a:r>
              <a:rPr lang="en-IE" sz="2800" cap="small" dirty="0">
                <a:solidFill>
                  <a:srgbClr val="FFFFFF"/>
                </a:solidFill>
              </a:rPr>
              <a:t>Lists and tables (cont’d)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8A2FE-AC9D-428B-A0CA-BAE7A1D406E4}"/>
              </a:ext>
            </a:extLst>
          </p:cNvPr>
          <p:cNvSpPr txBox="1"/>
          <p:nvPr/>
        </p:nvSpPr>
        <p:spPr>
          <a:xfrm>
            <a:off x="4303059" y="640913"/>
            <a:ext cx="74170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Tables are slightly more complicated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For tables we need three sets of tags: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One to indicate a table</a:t>
            </a:r>
          </a:p>
          <a:p>
            <a:pPr marL="1200150" lvl="2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table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One for each row in your table</a:t>
            </a:r>
          </a:p>
          <a:p>
            <a:pPr marL="1200150" lvl="2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tr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One for each cell in each row</a:t>
            </a:r>
          </a:p>
          <a:p>
            <a:pPr marL="1200150" lvl="2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&lt;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td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</a:rPr>
              <a:t>&gt;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8081008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6235</TotalTime>
  <Words>1101</Words>
  <Application>Microsoft Office PowerPoint</Application>
  <PresentationFormat>Widescreen</PresentationFormat>
  <Paragraphs>138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</vt:lpstr>
      <vt:lpstr>Franklin Gothic Book</vt:lpstr>
      <vt:lpstr>Franklin Gothic Demi</vt:lpstr>
      <vt:lpstr>Wingdings 2</vt:lpstr>
      <vt:lpstr>DividendVTI</vt:lpstr>
      <vt:lpstr>HTML tags</vt:lpstr>
      <vt:lpstr>Main Points</vt:lpstr>
      <vt:lpstr>The Why of Tags</vt:lpstr>
      <vt:lpstr>The Basic Rules</vt:lpstr>
      <vt:lpstr>Common Text tags</vt:lpstr>
      <vt:lpstr>(Other) Text Formatting</vt:lpstr>
      <vt:lpstr>Lists and tables</vt:lpstr>
      <vt:lpstr>PowerPoint Presentation</vt:lpstr>
      <vt:lpstr>Lists and tables (cont’d)</vt:lpstr>
      <vt:lpstr>PowerPoint Presentation</vt:lpstr>
      <vt:lpstr>Images</vt:lpstr>
      <vt:lpstr>Images src attribute</vt:lpstr>
      <vt:lpstr>Links</vt:lpstr>
      <vt:lpstr>Other useful basic tags</vt:lpstr>
      <vt:lpstr>First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Murphy</dc:creator>
  <cp:lastModifiedBy>James Murphy</cp:lastModifiedBy>
  <cp:revision>21</cp:revision>
  <dcterms:created xsi:type="dcterms:W3CDTF">2020-08-21T13:00:04Z</dcterms:created>
  <dcterms:modified xsi:type="dcterms:W3CDTF">2020-09-03T12:42:00Z</dcterms:modified>
</cp:coreProperties>
</file>